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80" d="100"/>
          <a:sy n="80" d="100"/>
        </p:scale>
        <p:origin x="3042" y="-768"/>
      </p:cViewPr>
      <p:guideLst/>
    </p:cSldViewPr>
  </p:slideViewPr>
  <p:notesTextViewPr>
    <p:cViewPr>
      <p:scale>
        <a:sx n="1" d="1"/>
        <a:sy n="1" d="1"/>
      </p:scale>
      <p:origin x="0" y="0"/>
    </p:cViewPr>
  </p:notesTextViewPr>
  <p:notesViewPr>
    <p:cSldViewPr snapToGrid="0">
      <p:cViewPr varScale="1">
        <p:scale>
          <a:sx n="82" d="100"/>
          <a:sy n="82" d="100"/>
        </p:scale>
        <p:origin x="3876" y="102"/>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7F68E7-2310-4C7F-97EE-81AE5098C96A}" type="datetimeFigureOut">
              <a:rPr lang="en-US" smtClean="0"/>
              <a:t>1/3/2025</a:t>
            </a:fld>
            <a:endParaRPr lang="en-US"/>
          </a:p>
        </p:txBody>
      </p:sp>
      <p:sp>
        <p:nvSpPr>
          <p:cNvPr id="4" name="Slide Image Placeholder 3"/>
          <p:cNvSpPr>
            <a:spLocks noGrp="1" noRot="1" noChangeAspect="1"/>
          </p:cNvSpPr>
          <p:nvPr>
            <p:ph type="sldImg" idx="2"/>
          </p:nvPr>
        </p:nvSpPr>
        <p:spPr>
          <a:xfrm>
            <a:off x="2560638" y="1143000"/>
            <a:ext cx="1736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9D0DC3-6493-49C3-A222-F9017A8079D5}" type="slidenum">
              <a:rPr lang="en-US" smtClean="0"/>
              <a:t>‹#›</a:t>
            </a:fld>
            <a:endParaRPr lang="en-US"/>
          </a:p>
        </p:txBody>
      </p:sp>
    </p:spTree>
    <p:extLst>
      <p:ext uri="{BB962C8B-B14F-4D97-AF65-F5344CB8AC3E}">
        <p14:creationId xmlns:p14="http://schemas.microsoft.com/office/powerpoint/2010/main" val="633235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60638" y="1143000"/>
            <a:ext cx="17367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49D0DC3-6493-49C3-A222-F9017A8079D5}" type="slidenum">
              <a:rPr lang="en-US" smtClean="0"/>
              <a:t>1</a:t>
            </a:fld>
            <a:endParaRPr lang="en-US"/>
          </a:p>
        </p:txBody>
      </p:sp>
    </p:spTree>
    <p:extLst>
      <p:ext uri="{BB962C8B-B14F-4D97-AF65-F5344CB8AC3E}">
        <p14:creationId xmlns:p14="http://schemas.microsoft.com/office/powerpoint/2010/main" val="3332143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0B37D0-7FD1-442B-8226-8CAC2F71E7D7}"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256801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0B37D0-7FD1-442B-8226-8CAC2F71E7D7}"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2140780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0B37D0-7FD1-442B-8226-8CAC2F71E7D7}"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282993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0B37D0-7FD1-442B-8226-8CAC2F71E7D7}"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407450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0B37D0-7FD1-442B-8226-8CAC2F71E7D7}" type="datetimeFigureOut">
              <a:rPr lang="en-US" smtClean="0"/>
              <a:t>1/3/2025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362535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0B37D0-7FD1-442B-8226-8CAC2F71E7D7}"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4238038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4453467"/>
            <a:ext cx="2901255"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4453467"/>
            <a:ext cx="2915543" cy="6550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0B37D0-7FD1-442B-8226-8CAC2F71E7D7}" type="datetimeFigureOut">
              <a:rPr lang="en-US" smtClean="0"/>
              <a:t>1/3/2025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2902654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0B37D0-7FD1-442B-8226-8CAC2F71E7D7}" type="datetimeFigureOut">
              <a:rPr lang="en-US" smtClean="0"/>
              <a:t>1/3/2025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1152553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0B37D0-7FD1-442B-8226-8CAC2F71E7D7}" type="datetimeFigureOut">
              <a:rPr lang="en-US" smtClean="0"/>
              <a:t>1/3/2025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115358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80B37D0-7FD1-442B-8226-8CAC2F71E7D7}"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189365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80B37D0-7FD1-442B-8226-8CAC2F71E7D7}" type="datetimeFigureOut">
              <a:rPr lang="en-US" smtClean="0"/>
              <a:t>1/3/2025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6CD3-23DE-4E00-BB25-FEFAD337F51A}" type="slidenum">
              <a:rPr lang="en-US" smtClean="0"/>
              <a:t>‹#›</a:t>
            </a:fld>
            <a:endParaRPr lang="en-US"/>
          </a:p>
        </p:txBody>
      </p:sp>
    </p:spTree>
    <p:extLst>
      <p:ext uri="{BB962C8B-B14F-4D97-AF65-F5344CB8AC3E}">
        <p14:creationId xmlns:p14="http://schemas.microsoft.com/office/powerpoint/2010/main" val="2624137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82000"/>
                  </a:schemeClr>
                </a:solidFill>
              </a:defRPr>
            </a:lvl1pPr>
          </a:lstStyle>
          <a:p>
            <a:fld id="{580B37D0-7FD1-442B-8226-8CAC2F71E7D7}" type="datetimeFigureOut">
              <a:rPr lang="en-US" smtClean="0"/>
              <a:t>1/3/2025</a:t>
            </a:fld>
            <a:endParaRPr lang="en-US"/>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82000"/>
                  </a:schemeClr>
                </a:solidFill>
              </a:defRPr>
            </a:lvl1pPr>
          </a:lstStyle>
          <a:p>
            <a:fld id="{7AD16CD3-23DE-4E00-BB25-FEFAD337F51A}" type="slidenum">
              <a:rPr lang="en-US" smtClean="0"/>
              <a:t>‹#›</a:t>
            </a:fld>
            <a:endParaRPr lang="en-US"/>
          </a:p>
        </p:txBody>
      </p:sp>
    </p:spTree>
    <p:extLst>
      <p:ext uri="{BB962C8B-B14F-4D97-AF65-F5344CB8AC3E}">
        <p14:creationId xmlns:p14="http://schemas.microsoft.com/office/powerpoint/2010/main" val="817021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jpeg"/><Relationship Id="rId3" Type="http://schemas.openxmlformats.org/officeDocument/2006/relationships/image" Target="../media/image1.jp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sv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race car on a race track&#10;&#10;Description automatically generated">
            <a:extLst>
              <a:ext uri="{FF2B5EF4-FFF2-40B4-BE49-F238E27FC236}">
                <a16:creationId xmlns:a16="http://schemas.microsoft.com/office/drawing/2014/main" id="{433FA71B-BF5A-BB69-FC16-46488D76FCAB}"/>
              </a:ext>
            </a:extLst>
          </p:cNvPr>
          <p:cNvPicPr>
            <a:picLocks noChangeAspect="1"/>
          </p:cNvPicPr>
          <p:nvPr/>
        </p:nvPicPr>
        <p:blipFill>
          <a:blip r:embed="rId3">
            <a:alphaModFix amt="30000"/>
            <a:extLst>
              <a:ext uri="{28A0092B-C50C-407E-A947-70E740481C1C}">
                <a14:useLocalDpi xmlns:a14="http://schemas.microsoft.com/office/drawing/2010/main" val="0"/>
              </a:ext>
            </a:extLst>
          </a:blip>
          <a:srcRect r="9522" b="19582"/>
          <a:stretch/>
        </p:blipFill>
        <p:spPr>
          <a:xfrm>
            <a:off x="-4959" y="2584612"/>
            <a:ext cx="6851170" cy="9127125"/>
          </a:xfrm>
          <a:prstGeom prst="rect">
            <a:avLst/>
          </a:prstGeom>
        </p:spPr>
      </p:pic>
      <p:sp>
        <p:nvSpPr>
          <p:cNvPr id="10" name="Rectangle 9">
            <a:extLst>
              <a:ext uri="{FF2B5EF4-FFF2-40B4-BE49-F238E27FC236}">
                <a16:creationId xmlns:a16="http://schemas.microsoft.com/office/drawing/2014/main" id="{29D587CA-D40A-598C-A13C-90D7992DCCCD}"/>
              </a:ext>
            </a:extLst>
          </p:cNvPr>
          <p:cNvSpPr/>
          <p:nvPr/>
        </p:nvSpPr>
        <p:spPr>
          <a:xfrm>
            <a:off x="0" y="11257010"/>
            <a:ext cx="6858000" cy="934990"/>
          </a:xfrm>
          <a:prstGeom prst="rect">
            <a:avLst/>
          </a:prstGeom>
          <a:solidFill>
            <a:srgbClr val="FFCC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5" name="Rectangle 4">
            <a:extLst>
              <a:ext uri="{FF2B5EF4-FFF2-40B4-BE49-F238E27FC236}">
                <a16:creationId xmlns:a16="http://schemas.microsoft.com/office/drawing/2014/main" id="{C44852C0-C31B-5218-42B8-C3189E32D9F4}"/>
              </a:ext>
            </a:extLst>
          </p:cNvPr>
          <p:cNvSpPr/>
          <p:nvPr/>
        </p:nvSpPr>
        <p:spPr>
          <a:xfrm>
            <a:off x="-2936" y="2329180"/>
            <a:ext cx="6858000" cy="71120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mj-lt"/>
              </a:rPr>
              <a:t>2025 </a:t>
            </a:r>
            <a:r>
              <a:rPr lang="en-US" sz="2800" b="1" dirty="0" err="1">
                <a:solidFill>
                  <a:schemeClr val="tx1"/>
                </a:solidFill>
                <a:latin typeface="+mj-lt"/>
              </a:rPr>
              <a:t>Driverz</a:t>
            </a:r>
            <a:r>
              <a:rPr lang="en-US" sz="2800" b="1" dirty="0">
                <a:solidFill>
                  <a:schemeClr val="tx1"/>
                </a:solidFill>
                <a:latin typeface="+mj-lt"/>
              </a:rPr>
              <a:t> Cup Sponsor Info</a:t>
            </a:r>
          </a:p>
        </p:txBody>
      </p:sp>
      <p:sp>
        <p:nvSpPr>
          <p:cNvPr id="6" name="Rectangle 5">
            <a:extLst>
              <a:ext uri="{FF2B5EF4-FFF2-40B4-BE49-F238E27FC236}">
                <a16:creationId xmlns:a16="http://schemas.microsoft.com/office/drawing/2014/main" id="{61A63B99-54A8-1F52-A3BB-5CCE05D4A1A9}"/>
              </a:ext>
            </a:extLst>
          </p:cNvPr>
          <p:cNvSpPr/>
          <p:nvPr/>
        </p:nvSpPr>
        <p:spPr>
          <a:xfrm>
            <a:off x="-10883" y="3048880"/>
            <a:ext cx="3413765" cy="42790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26761B6-C8CC-E226-A89F-464F2DF18400}"/>
              </a:ext>
            </a:extLst>
          </p:cNvPr>
          <p:cNvSpPr txBox="1"/>
          <p:nvPr/>
        </p:nvSpPr>
        <p:spPr>
          <a:xfrm>
            <a:off x="-14160" y="3160945"/>
            <a:ext cx="1402307" cy="369332"/>
          </a:xfrm>
          <a:prstGeom prst="rect">
            <a:avLst/>
          </a:prstGeom>
          <a:noFill/>
        </p:spPr>
        <p:txBody>
          <a:bodyPr wrap="none" rtlCol="0">
            <a:spAutoFit/>
          </a:bodyPr>
          <a:lstStyle/>
          <a:p>
            <a:r>
              <a:rPr lang="en-US" b="1" i="1" dirty="0">
                <a:latin typeface="+mj-lt"/>
              </a:rPr>
              <a:t>Who we are:</a:t>
            </a:r>
          </a:p>
        </p:txBody>
      </p:sp>
      <p:cxnSp>
        <p:nvCxnSpPr>
          <p:cNvPr id="13" name="Straight Connector 12">
            <a:extLst>
              <a:ext uri="{FF2B5EF4-FFF2-40B4-BE49-F238E27FC236}">
                <a16:creationId xmlns:a16="http://schemas.microsoft.com/office/drawing/2014/main" id="{4B9848CF-75A6-058A-27AD-9E81CA964179}"/>
              </a:ext>
            </a:extLst>
          </p:cNvPr>
          <p:cNvCxnSpPr>
            <a:cxnSpLocks/>
          </p:cNvCxnSpPr>
          <p:nvPr/>
        </p:nvCxnSpPr>
        <p:spPr>
          <a:xfrm>
            <a:off x="2438400" y="11277600"/>
            <a:ext cx="584200" cy="914400"/>
          </a:xfrm>
          <a:prstGeom prst="line">
            <a:avLst/>
          </a:prstGeom>
        </p:spPr>
        <p:style>
          <a:lnRef idx="2">
            <a:schemeClr val="accent5"/>
          </a:lnRef>
          <a:fillRef idx="0">
            <a:schemeClr val="accent5"/>
          </a:fillRef>
          <a:effectRef idx="1">
            <a:schemeClr val="accent5"/>
          </a:effectRef>
          <a:fontRef idx="minor">
            <a:schemeClr val="tx1"/>
          </a:fontRef>
        </p:style>
      </p:cxnSp>
      <p:sp>
        <p:nvSpPr>
          <p:cNvPr id="15" name="Rectangle 14">
            <a:extLst>
              <a:ext uri="{FF2B5EF4-FFF2-40B4-BE49-F238E27FC236}">
                <a16:creationId xmlns:a16="http://schemas.microsoft.com/office/drawing/2014/main" id="{FCA75A28-BDC4-7ADE-60D0-79E6D57C0878}"/>
              </a:ext>
            </a:extLst>
          </p:cNvPr>
          <p:cNvSpPr/>
          <p:nvPr/>
        </p:nvSpPr>
        <p:spPr>
          <a:xfrm>
            <a:off x="0" y="11277600"/>
            <a:ext cx="2438400" cy="9144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C338C40E-BC05-4ED6-D2D9-E656B9947ECE}"/>
              </a:ext>
            </a:extLst>
          </p:cNvPr>
          <p:cNvSpPr/>
          <p:nvPr/>
        </p:nvSpPr>
        <p:spPr>
          <a:xfrm>
            <a:off x="2438400" y="11277600"/>
            <a:ext cx="914400" cy="9144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E8C4BC14-0361-0EEC-C22A-48EAD4CE09DF}"/>
              </a:ext>
            </a:extLst>
          </p:cNvPr>
          <p:cNvSpPr txBox="1"/>
          <p:nvPr/>
        </p:nvSpPr>
        <p:spPr>
          <a:xfrm>
            <a:off x="30470" y="11556352"/>
            <a:ext cx="2618217" cy="400110"/>
          </a:xfrm>
          <a:prstGeom prst="rect">
            <a:avLst/>
          </a:prstGeom>
          <a:noFill/>
        </p:spPr>
        <p:txBody>
          <a:bodyPr wrap="none" rtlCol="0">
            <a:spAutoFit/>
          </a:bodyPr>
          <a:lstStyle/>
          <a:p>
            <a:r>
              <a:rPr lang="en-US" sz="2000" b="1" i="1" dirty="0"/>
              <a:t>Contact </a:t>
            </a:r>
            <a:r>
              <a:rPr lang="en-US" sz="2000" b="1" i="1" dirty="0" err="1"/>
              <a:t>Driverz</a:t>
            </a:r>
            <a:r>
              <a:rPr lang="en-US" sz="2000" b="1" i="1" dirty="0"/>
              <a:t> Cup:</a:t>
            </a:r>
          </a:p>
        </p:txBody>
      </p:sp>
      <p:pic>
        <p:nvPicPr>
          <p:cNvPr id="21" name="Graphic 20" descr="Telephone with solid fill">
            <a:extLst>
              <a:ext uri="{FF2B5EF4-FFF2-40B4-BE49-F238E27FC236}">
                <a16:creationId xmlns:a16="http://schemas.microsoft.com/office/drawing/2014/main" id="{F2CEABA4-828E-1BDF-631A-A6F9A18F82F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583350" y="11330696"/>
            <a:ext cx="369332" cy="369332"/>
          </a:xfrm>
          <a:prstGeom prst="rect">
            <a:avLst/>
          </a:prstGeom>
        </p:spPr>
      </p:pic>
      <p:pic>
        <p:nvPicPr>
          <p:cNvPr id="24" name="Graphic 23" descr="Email with solid fill">
            <a:extLst>
              <a:ext uri="{FF2B5EF4-FFF2-40B4-BE49-F238E27FC236}">
                <a16:creationId xmlns:a16="http://schemas.microsoft.com/office/drawing/2014/main" id="{3A29AB69-94CD-53EB-082D-93F12B9D4A3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610427" y="11803020"/>
            <a:ext cx="299278" cy="299278"/>
          </a:xfrm>
          <a:prstGeom prst="rect">
            <a:avLst/>
          </a:prstGeom>
        </p:spPr>
      </p:pic>
      <p:sp>
        <p:nvSpPr>
          <p:cNvPr id="25" name="TextBox 24">
            <a:extLst>
              <a:ext uri="{FF2B5EF4-FFF2-40B4-BE49-F238E27FC236}">
                <a16:creationId xmlns:a16="http://schemas.microsoft.com/office/drawing/2014/main" id="{6F8F8548-F042-C83D-E896-AA9D74080A59}"/>
              </a:ext>
            </a:extLst>
          </p:cNvPr>
          <p:cNvSpPr txBox="1"/>
          <p:nvPr/>
        </p:nvSpPr>
        <p:spPr>
          <a:xfrm>
            <a:off x="4156324" y="11320814"/>
            <a:ext cx="1558696" cy="369332"/>
          </a:xfrm>
          <a:prstGeom prst="rect">
            <a:avLst/>
          </a:prstGeom>
          <a:noFill/>
        </p:spPr>
        <p:txBody>
          <a:bodyPr wrap="none" rtlCol="0">
            <a:spAutoFit/>
          </a:bodyPr>
          <a:lstStyle/>
          <a:p>
            <a:r>
              <a:rPr lang="en-US" dirty="0">
                <a:solidFill>
                  <a:schemeClr val="bg1"/>
                </a:solidFill>
              </a:rPr>
              <a:t>724-678-1866</a:t>
            </a:r>
          </a:p>
        </p:txBody>
      </p:sp>
      <p:sp>
        <p:nvSpPr>
          <p:cNvPr id="26" name="TextBox 25">
            <a:extLst>
              <a:ext uri="{FF2B5EF4-FFF2-40B4-BE49-F238E27FC236}">
                <a16:creationId xmlns:a16="http://schemas.microsoft.com/office/drawing/2014/main" id="{DC0655AE-E4EC-BF0B-5BC0-43B0ADB2A0E5}"/>
              </a:ext>
            </a:extLst>
          </p:cNvPr>
          <p:cNvSpPr txBox="1"/>
          <p:nvPr/>
        </p:nvSpPr>
        <p:spPr>
          <a:xfrm>
            <a:off x="4156324" y="11756407"/>
            <a:ext cx="2304285" cy="369332"/>
          </a:xfrm>
          <a:prstGeom prst="rect">
            <a:avLst/>
          </a:prstGeom>
          <a:noFill/>
        </p:spPr>
        <p:txBody>
          <a:bodyPr wrap="none" rtlCol="0">
            <a:spAutoFit/>
          </a:bodyPr>
          <a:lstStyle/>
          <a:p>
            <a:r>
              <a:rPr lang="en-US" dirty="0">
                <a:solidFill>
                  <a:schemeClr val="bg1"/>
                </a:solidFill>
              </a:rPr>
              <a:t>Info@driverzcup.com</a:t>
            </a:r>
          </a:p>
        </p:txBody>
      </p:sp>
      <p:sp>
        <p:nvSpPr>
          <p:cNvPr id="27" name="AutoShape 4">
            <a:extLst>
              <a:ext uri="{FF2B5EF4-FFF2-40B4-BE49-F238E27FC236}">
                <a16:creationId xmlns:a16="http://schemas.microsoft.com/office/drawing/2014/main" id="{C20516F1-7B0E-C982-FEB8-A6681B9D1CDD}"/>
              </a:ext>
            </a:extLst>
          </p:cNvPr>
          <p:cNvSpPr>
            <a:spLocks noChangeAspect="1" noChangeArrowheads="1"/>
          </p:cNvSpPr>
          <p:nvPr/>
        </p:nvSpPr>
        <p:spPr bwMode="auto">
          <a:xfrm>
            <a:off x="3276600" y="5943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TextBox 34">
            <a:extLst>
              <a:ext uri="{FF2B5EF4-FFF2-40B4-BE49-F238E27FC236}">
                <a16:creationId xmlns:a16="http://schemas.microsoft.com/office/drawing/2014/main" id="{0C6B208E-B55C-220F-B719-3C850F59CFF2}"/>
              </a:ext>
            </a:extLst>
          </p:cNvPr>
          <p:cNvSpPr txBox="1"/>
          <p:nvPr/>
        </p:nvSpPr>
        <p:spPr>
          <a:xfrm>
            <a:off x="11743" y="3492871"/>
            <a:ext cx="3315595" cy="3693319"/>
          </a:xfrm>
          <a:prstGeom prst="rect">
            <a:avLst/>
          </a:prstGeom>
          <a:noFill/>
        </p:spPr>
        <p:txBody>
          <a:bodyPr wrap="square" rtlCol="0">
            <a:spAutoFit/>
          </a:bodyPr>
          <a:lstStyle/>
          <a:p>
            <a:r>
              <a:rPr lang="en-US" sz="1300" dirty="0" err="1"/>
              <a:t>Driverz</a:t>
            </a:r>
            <a:r>
              <a:rPr lang="en-US" sz="1300" dirty="0"/>
              <a:t> Cup is a Formula Vee road racing series focused on camaraderie, competition, and growing formula vee racing in the USA. </a:t>
            </a:r>
          </a:p>
          <a:p>
            <a:endParaRPr lang="en-US" sz="1300" dirty="0"/>
          </a:p>
          <a:p>
            <a:r>
              <a:rPr lang="en-US" sz="1300" dirty="0"/>
              <a:t>The Driverz Cup series draws competitors in for a 5 race weekend series hosted throughout the year at various Southeast tracks in the USA. Championship points are awarded at each event for series members with the champion being crowned each year at our popular Road Atlanta event. </a:t>
            </a:r>
          </a:p>
          <a:p>
            <a:endParaRPr lang="en-US" sz="1300" dirty="0"/>
          </a:p>
          <a:p>
            <a:r>
              <a:rPr lang="en-US" sz="1300" dirty="0"/>
              <a:t>Driverz Cup follows current SCCA FV GCR rules and regulations apart from a 1,075lbs racing weight and the use of Yokohama </a:t>
            </a:r>
            <a:r>
              <a:rPr lang="en-US" sz="1300" dirty="0" err="1"/>
              <a:t>Advan</a:t>
            </a:r>
            <a:r>
              <a:rPr lang="en-US" sz="1300" dirty="0"/>
              <a:t> A052 radial tires rather than Hoosier slicks. The same as seen in iRacing!</a:t>
            </a:r>
          </a:p>
        </p:txBody>
      </p:sp>
      <p:sp>
        <p:nvSpPr>
          <p:cNvPr id="38" name="TextBox 37">
            <a:extLst>
              <a:ext uri="{FF2B5EF4-FFF2-40B4-BE49-F238E27FC236}">
                <a16:creationId xmlns:a16="http://schemas.microsoft.com/office/drawing/2014/main" id="{C0A2C1F1-DDE3-1FCD-30E7-86FEBF08989B}"/>
              </a:ext>
            </a:extLst>
          </p:cNvPr>
          <p:cNvSpPr txBox="1"/>
          <p:nvPr/>
        </p:nvSpPr>
        <p:spPr>
          <a:xfrm>
            <a:off x="3426064" y="3050775"/>
            <a:ext cx="3171766" cy="400110"/>
          </a:xfrm>
          <a:prstGeom prst="rect">
            <a:avLst/>
          </a:prstGeom>
          <a:noFill/>
        </p:spPr>
        <p:txBody>
          <a:bodyPr wrap="none" rtlCol="0">
            <a:spAutoFit/>
          </a:bodyPr>
          <a:lstStyle/>
          <a:p>
            <a:r>
              <a:rPr lang="en-US" sz="2000" b="1" i="1" dirty="0">
                <a:latin typeface="+mj-lt"/>
              </a:rPr>
              <a:t>Sponsorship Opportunities:</a:t>
            </a:r>
          </a:p>
        </p:txBody>
      </p:sp>
      <p:sp>
        <p:nvSpPr>
          <p:cNvPr id="39" name="TextBox 38">
            <a:extLst>
              <a:ext uri="{FF2B5EF4-FFF2-40B4-BE49-F238E27FC236}">
                <a16:creationId xmlns:a16="http://schemas.microsoft.com/office/drawing/2014/main" id="{E4F21312-6853-1D3A-CCE1-18DDD98E1451}"/>
              </a:ext>
            </a:extLst>
          </p:cNvPr>
          <p:cNvSpPr txBox="1"/>
          <p:nvPr/>
        </p:nvSpPr>
        <p:spPr>
          <a:xfrm>
            <a:off x="3484507" y="3380228"/>
            <a:ext cx="3100440" cy="2554545"/>
          </a:xfrm>
          <a:prstGeom prst="rect">
            <a:avLst/>
          </a:prstGeom>
          <a:noFill/>
        </p:spPr>
        <p:txBody>
          <a:bodyPr wrap="square" rtlCol="0">
            <a:spAutoFit/>
          </a:bodyPr>
          <a:lstStyle/>
          <a:p>
            <a:r>
              <a:rPr lang="en-US" sz="1300" b="1" u="sng" dirty="0"/>
              <a:t>Giveaways: </a:t>
            </a:r>
          </a:p>
          <a:p>
            <a:pPr marL="285750" indent="-285750">
              <a:buFont typeface="Arial" panose="020B0604020202020204" pitchFamily="34" charset="0"/>
              <a:buChar char="•"/>
            </a:pPr>
            <a:r>
              <a:rPr lang="en-US" sz="1300" dirty="0"/>
              <a:t>At each Driverz Cup event multiple giveaway items are awarded to members by random selection </a:t>
            </a:r>
            <a:r>
              <a:rPr lang="en-US" sz="1100" i="1" dirty="0"/>
              <a:t>(e.g. discounts, gift certificates, safety gear, FV parts, and more!</a:t>
            </a:r>
          </a:p>
          <a:p>
            <a:endParaRPr lang="en-US" sz="1100" i="1" dirty="0"/>
          </a:p>
          <a:p>
            <a:pPr marL="285750" indent="-285750">
              <a:buFont typeface="Arial" panose="020B0604020202020204" pitchFamily="34" charset="0"/>
              <a:buChar char="•"/>
            </a:pPr>
            <a:r>
              <a:rPr lang="en-US" sz="1200" dirty="0"/>
              <a:t>All other monetary sponsors even title sponsors are welcomed</a:t>
            </a:r>
          </a:p>
          <a:p>
            <a:pPr marL="285750" indent="-285750">
              <a:buFont typeface="Arial" panose="020B0604020202020204" pitchFamily="34" charset="0"/>
              <a:buChar char="•"/>
            </a:pPr>
            <a:endParaRPr lang="en-US" sz="1200" i="1" dirty="0"/>
          </a:p>
          <a:p>
            <a:pPr marL="285750" indent="-285750">
              <a:buFont typeface="Arial" panose="020B0604020202020204" pitchFamily="34" charset="0"/>
              <a:buChar char="•"/>
            </a:pPr>
            <a:r>
              <a:rPr lang="en-US" sz="1300" dirty="0"/>
              <a:t>We are looking to add sponsors to assist with these items mentioned and to spread your company's brand!</a:t>
            </a:r>
          </a:p>
        </p:txBody>
      </p:sp>
      <p:sp>
        <p:nvSpPr>
          <p:cNvPr id="42" name="TextBox 41">
            <a:extLst>
              <a:ext uri="{FF2B5EF4-FFF2-40B4-BE49-F238E27FC236}">
                <a16:creationId xmlns:a16="http://schemas.microsoft.com/office/drawing/2014/main" id="{D031863D-1498-FA5A-FAFE-266884CFC0D2}"/>
              </a:ext>
            </a:extLst>
          </p:cNvPr>
          <p:cNvSpPr txBox="1"/>
          <p:nvPr/>
        </p:nvSpPr>
        <p:spPr>
          <a:xfrm>
            <a:off x="11743" y="7348508"/>
            <a:ext cx="3167470" cy="369332"/>
          </a:xfrm>
          <a:prstGeom prst="rect">
            <a:avLst/>
          </a:prstGeom>
          <a:noFill/>
        </p:spPr>
        <p:txBody>
          <a:bodyPr wrap="none" rtlCol="0">
            <a:spAutoFit/>
          </a:bodyPr>
          <a:lstStyle/>
          <a:p>
            <a:r>
              <a:rPr lang="en-US" b="1" i="1" dirty="0">
                <a:latin typeface="+mj-lt"/>
              </a:rPr>
              <a:t>Why Sponsor the </a:t>
            </a:r>
            <a:r>
              <a:rPr lang="en-US" b="1" i="1" dirty="0" err="1">
                <a:latin typeface="+mj-lt"/>
              </a:rPr>
              <a:t>Driverz</a:t>
            </a:r>
            <a:r>
              <a:rPr lang="en-US" b="1" i="1" dirty="0">
                <a:latin typeface="+mj-lt"/>
              </a:rPr>
              <a:t> Cup?</a:t>
            </a:r>
          </a:p>
        </p:txBody>
      </p:sp>
      <p:sp>
        <p:nvSpPr>
          <p:cNvPr id="45" name="TextBox 44">
            <a:extLst>
              <a:ext uri="{FF2B5EF4-FFF2-40B4-BE49-F238E27FC236}">
                <a16:creationId xmlns:a16="http://schemas.microsoft.com/office/drawing/2014/main" id="{2BF0CA28-65FA-7CF6-7011-4CC50BE4206E}"/>
              </a:ext>
            </a:extLst>
          </p:cNvPr>
          <p:cNvSpPr txBox="1"/>
          <p:nvPr/>
        </p:nvSpPr>
        <p:spPr>
          <a:xfrm>
            <a:off x="11743" y="7690084"/>
            <a:ext cx="6812294" cy="738664"/>
          </a:xfrm>
          <a:prstGeom prst="rect">
            <a:avLst/>
          </a:prstGeom>
          <a:noFill/>
        </p:spPr>
        <p:txBody>
          <a:bodyPr wrap="square" rtlCol="0">
            <a:spAutoFit/>
          </a:bodyPr>
          <a:lstStyle/>
          <a:p>
            <a:pPr marL="171450" indent="-171450">
              <a:buFont typeface="Arial" panose="020B0604020202020204" pitchFamily="34" charset="0"/>
              <a:buChar char="•"/>
            </a:pPr>
            <a:r>
              <a:rPr lang="en-US" sz="1400" dirty="0"/>
              <a:t>Company recognition to 100+ members per event of the racing community </a:t>
            </a:r>
          </a:p>
          <a:p>
            <a:pPr marL="171450" indent="-171450">
              <a:buFont typeface="Arial" panose="020B0604020202020204" pitchFamily="34" charset="0"/>
              <a:buChar char="•"/>
            </a:pPr>
            <a:r>
              <a:rPr lang="en-US" sz="1400" dirty="0"/>
              <a:t>Business logo displayed on shirts, sweatshirts, banners and more</a:t>
            </a:r>
          </a:p>
          <a:p>
            <a:pPr marL="171450" indent="-171450">
              <a:buFont typeface="Arial" panose="020B0604020202020204" pitchFamily="34" charset="0"/>
              <a:buChar char="•"/>
            </a:pPr>
            <a:r>
              <a:rPr lang="en-US" sz="1400" dirty="0"/>
              <a:t>Recognition on social media</a:t>
            </a:r>
          </a:p>
        </p:txBody>
      </p:sp>
      <p:sp>
        <p:nvSpPr>
          <p:cNvPr id="46" name="Rectangle 45">
            <a:extLst>
              <a:ext uri="{FF2B5EF4-FFF2-40B4-BE49-F238E27FC236}">
                <a16:creationId xmlns:a16="http://schemas.microsoft.com/office/drawing/2014/main" id="{49B15734-461B-B15C-50AC-2EABBE998A3D}"/>
              </a:ext>
            </a:extLst>
          </p:cNvPr>
          <p:cNvSpPr/>
          <p:nvPr/>
        </p:nvSpPr>
        <p:spPr>
          <a:xfrm>
            <a:off x="0" y="7310358"/>
            <a:ext cx="6858000" cy="128368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065D675D-BA93-367A-68AF-9FB76E0F82A9}"/>
              </a:ext>
            </a:extLst>
          </p:cNvPr>
          <p:cNvSpPr txBox="1"/>
          <p:nvPr/>
        </p:nvSpPr>
        <p:spPr>
          <a:xfrm>
            <a:off x="30470" y="8584158"/>
            <a:ext cx="1649811" cy="400110"/>
          </a:xfrm>
          <a:prstGeom prst="rect">
            <a:avLst/>
          </a:prstGeom>
          <a:noFill/>
        </p:spPr>
        <p:txBody>
          <a:bodyPr wrap="none" rtlCol="0">
            <a:spAutoFit/>
          </a:bodyPr>
          <a:lstStyle/>
          <a:p>
            <a:r>
              <a:rPr lang="en-US" sz="2000" b="1" i="1" dirty="0">
                <a:latin typeface="+mj-lt"/>
              </a:rPr>
              <a:t>Social Media:</a:t>
            </a:r>
          </a:p>
        </p:txBody>
      </p:sp>
      <p:sp>
        <p:nvSpPr>
          <p:cNvPr id="53" name="Rectangle 52">
            <a:extLst>
              <a:ext uri="{FF2B5EF4-FFF2-40B4-BE49-F238E27FC236}">
                <a16:creationId xmlns:a16="http://schemas.microsoft.com/office/drawing/2014/main" id="{72D8D40F-8C8C-8B0A-3DB9-755C42AE0E57}"/>
              </a:ext>
            </a:extLst>
          </p:cNvPr>
          <p:cNvSpPr/>
          <p:nvPr/>
        </p:nvSpPr>
        <p:spPr>
          <a:xfrm>
            <a:off x="3406159" y="3041158"/>
            <a:ext cx="3451841" cy="42790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F8166655-D06F-18DF-4A86-F3EE1954C848}"/>
              </a:ext>
            </a:extLst>
          </p:cNvPr>
          <p:cNvSpPr txBox="1"/>
          <p:nvPr/>
        </p:nvSpPr>
        <p:spPr>
          <a:xfrm>
            <a:off x="70575" y="9793600"/>
            <a:ext cx="1882247" cy="400110"/>
          </a:xfrm>
          <a:prstGeom prst="rect">
            <a:avLst/>
          </a:prstGeom>
          <a:noFill/>
        </p:spPr>
        <p:txBody>
          <a:bodyPr wrap="none" rtlCol="0">
            <a:spAutoFit/>
          </a:bodyPr>
          <a:lstStyle/>
          <a:p>
            <a:r>
              <a:rPr lang="en-US" sz="2000" b="1" i="1" dirty="0">
                <a:latin typeface="+mj-lt"/>
              </a:rPr>
              <a:t>2025 Schedule:</a:t>
            </a:r>
          </a:p>
        </p:txBody>
      </p:sp>
      <p:sp>
        <p:nvSpPr>
          <p:cNvPr id="55" name="TextBox 54">
            <a:extLst>
              <a:ext uri="{FF2B5EF4-FFF2-40B4-BE49-F238E27FC236}">
                <a16:creationId xmlns:a16="http://schemas.microsoft.com/office/drawing/2014/main" id="{6694EDEC-4C61-D427-852B-0013362C15AF}"/>
              </a:ext>
            </a:extLst>
          </p:cNvPr>
          <p:cNvSpPr txBox="1"/>
          <p:nvPr/>
        </p:nvSpPr>
        <p:spPr>
          <a:xfrm>
            <a:off x="4887" y="10094737"/>
            <a:ext cx="6866773" cy="1169551"/>
          </a:xfrm>
          <a:prstGeom prst="rect">
            <a:avLst/>
          </a:prstGeom>
          <a:noFill/>
        </p:spPr>
        <p:txBody>
          <a:bodyPr wrap="square" rtlCol="0">
            <a:spAutoFit/>
          </a:bodyPr>
          <a:lstStyle/>
          <a:p>
            <a:pPr marL="171450" indent="-171450">
              <a:buFont typeface="Arial" panose="020B0604020202020204" pitchFamily="34" charset="0"/>
              <a:buChar char="•"/>
            </a:pPr>
            <a:r>
              <a:rPr lang="en-US" sz="1400" b="1" dirty="0"/>
              <a:t>February 8-9</a:t>
            </a:r>
            <a:r>
              <a:rPr lang="en-US" sz="1400" dirty="0"/>
              <a:t>: Roebling Road</a:t>
            </a:r>
          </a:p>
          <a:p>
            <a:pPr marL="171450" indent="-171450">
              <a:buFont typeface="Arial" panose="020B0604020202020204" pitchFamily="34" charset="0"/>
              <a:buChar char="•"/>
            </a:pPr>
            <a:r>
              <a:rPr lang="en-US" sz="1400" b="1" dirty="0"/>
              <a:t>March 22-23</a:t>
            </a:r>
            <a:r>
              <a:rPr lang="en-US" sz="1400" dirty="0"/>
              <a:t>: Carolina Motorsports Park</a:t>
            </a:r>
          </a:p>
          <a:p>
            <a:pPr marL="171450" indent="-171450">
              <a:buFont typeface="Arial" panose="020B0604020202020204" pitchFamily="34" charset="0"/>
              <a:buChar char="•"/>
            </a:pPr>
            <a:r>
              <a:rPr lang="en-US" sz="1400" b="1" dirty="0"/>
              <a:t>August 15-17 </a:t>
            </a:r>
            <a:r>
              <a:rPr lang="en-US" sz="1400" dirty="0"/>
              <a:t>– FV Radial National Championship - Summit Point Motorsports Park </a:t>
            </a:r>
          </a:p>
          <a:p>
            <a:pPr marL="171450" indent="-171450">
              <a:buFont typeface="Arial" panose="020B0604020202020204" pitchFamily="34" charset="0"/>
              <a:buChar char="•"/>
            </a:pPr>
            <a:r>
              <a:rPr lang="en-US" sz="1400" b="1" dirty="0"/>
              <a:t>September 13-14</a:t>
            </a:r>
            <a:r>
              <a:rPr lang="en-US" sz="1400" dirty="0"/>
              <a:t>: Roebling Road Raceway</a:t>
            </a:r>
          </a:p>
          <a:p>
            <a:pPr marL="171450" indent="-171450">
              <a:buFont typeface="Arial" panose="020B0604020202020204" pitchFamily="34" charset="0"/>
              <a:buChar char="•"/>
            </a:pPr>
            <a:r>
              <a:rPr lang="en-US" sz="1400" b="1" dirty="0"/>
              <a:t>November 8-9</a:t>
            </a:r>
            <a:r>
              <a:rPr lang="en-US" sz="1400" dirty="0"/>
              <a:t>: Road Atlanta</a:t>
            </a:r>
          </a:p>
        </p:txBody>
      </p:sp>
      <p:sp>
        <p:nvSpPr>
          <p:cNvPr id="56" name="Rectangle 55">
            <a:extLst>
              <a:ext uri="{FF2B5EF4-FFF2-40B4-BE49-F238E27FC236}">
                <a16:creationId xmlns:a16="http://schemas.microsoft.com/office/drawing/2014/main" id="{55A5A23D-174C-7FD8-1584-2AAF394C12FB}"/>
              </a:ext>
            </a:extLst>
          </p:cNvPr>
          <p:cNvSpPr/>
          <p:nvPr/>
        </p:nvSpPr>
        <p:spPr>
          <a:xfrm>
            <a:off x="0" y="9789130"/>
            <a:ext cx="6858000" cy="1475158"/>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D8C8DD32-44A1-1DCF-BC7F-66C830DC54BA}"/>
              </a:ext>
            </a:extLst>
          </p:cNvPr>
          <p:cNvSpPr txBox="1"/>
          <p:nvPr/>
        </p:nvSpPr>
        <p:spPr>
          <a:xfrm>
            <a:off x="646136" y="8966802"/>
            <a:ext cx="1789721" cy="369332"/>
          </a:xfrm>
          <a:prstGeom prst="rect">
            <a:avLst/>
          </a:prstGeom>
          <a:noFill/>
        </p:spPr>
        <p:txBody>
          <a:bodyPr wrap="none" rtlCol="0">
            <a:spAutoFit/>
          </a:bodyPr>
          <a:lstStyle/>
          <a:p>
            <a:r>
              <a:rPr lang="en-US" dirty="0"/>
              <a:t>DriverzCup.com</a:t>
            </a:r>
          </a:p>
        </p:txBody>
      </p:sp>
      <p:sp>
        <p:nvSpPr>
          <p:cNvPr id="62" name="TextBox 61">
            <a:extLst>
              <a:ext uri="{FF2B5EF4-FFF2-40B4-BE49-F238E27FC236}">
                <a16:creationId xmlns:a16="http://schemas.microsoft.com/office/drawing/2014/main" id="{32D0FB76-2E25-F0AC-587F-5A7B0F01B17A}"/>
              </a:ext>
            </a:extLst>
          </p:cNvPr>
          <p:cNvSpPr txBox="1"/>
          <p:nvPr/>
        </p:nvSpPr>
        <p:spPr>
          <a:xfrm>
            <a:off x="545497" y="9367652"/>
            <a:ext cx="3381192" cy="369332"/>
          </a:xfrm>
          <a:prstGeom prst="rect">
            <a:avLst/>
          </a:prstGeom>
          <a:noFill/>
        </p:spPr>
        <p:txBody>
          <a:bodyPr wrap="square" rtlCol="0">
            <a:spAutoFit/>
          </a:bodyPr>
          <a:lstStyle/>
          <a:p>
            <a:r>
              <a:rPr lang="en-US" dirty="0" err="1"/>
              <a:t>Driverz</a:t>
            </a:r>
            <a:r>
              <a:rPr lang="en-US" dirty="0"/>
              <a:t> Cup Formula Vee Series</a:t>
            </a:r>
          </a:p>
        </p:txBody>
      </p:sp>
      <p:sp>
        <p:nvSpPr>
          <p:cNvPr id="63" name="TextBox 62">
            <a:extLst>
              <a:ext uri="{FF2B5EF4-FFF2-40B4-BE49-F238E27FC236}">
                <a16:creationId xmlns:a16="http://schemas.microsoft.com/office/drawing/2014/main" id="{6661E840-5CB1-871C-E5A0-F227FF995788}"/>
              </a:ext>
            </a:extLst>
          </p:cNvPr>
          <p:cNvSpPr txBox="1"/>
          <p:nvPr/>
        </p:nvSpPr>
        <p:spPr>
          <a:xfrm>
            <a:off x="4471496" y="8934125"/>
            <a:ext cx="1312603" cy="369332"/>
          </a:xfrm>
          <a:prstGeom prst="rect">
            <a:avLst/>
          </a:prstGeom>
          <a:noFill/>
        </p:spPr>
        <p:txBody>
          <a:bodyPr wrap="none" rtlCol="0">
            <a:spAutoFit/>
          </a:bodyPr>
          <a:lstStyle/>
          <a:p>
            <a:r>
              <a:rPr lang="en-US" dirty="0" err="1"/>
              <a:t>Driverz.cup</a:t>
            </a:r>
            <a:endParaRPr lang="en-US" dirty="0"/>
          </a:p>
        </p:txBody>
      </p:sp>
      <p:sp>
        <p:nvSpPr>
          <p:cNvPr id="1024" name="TextBox 1023">
            <a:extLst>
              <a:ext uri="{FF2B5EF4-FFF2-40B4-BE49-F238E27FC236}">
                <a16:creationId xmlns:a16="http://schemas.microsoft.com/office/drawing/2014/main" id="{0EE920EE-5CA9-E7F4-5E11-82BC34535F49}"/>
              </a:ext>
            </a:extLst>
          </p:cNvPr>
          <p:cNvSpPr txBox="1"/>
          <p:nvPr/>
        </p:nvSpPr>
        <p:spPr>
          <a:xfrm>
            <a:off x="4471496" y="9358073"/>
            <a:ext cx="1338828" cy="369332"/>
          </a:xfrm>
          <a:prstGeom prst="rect">
            <a:avLst/>
          </a:prstGeom>
          <a:noFill/>
        </p:spPr>
        <p:txBody>
          <a:bodyPr wrap="none" rtlCol="0">
            <a:spAutoFit/>
          </a:bodyPr>
          <a:lstStyle/>
          <a:p>
            <a:r>
              <a:rPr lang="en-US" dirty="0"/>
              <a:t>Driverz Cup</a:t>
            </a:r>
          </a:p>
        </p:txBody>
      </p:sp>
      <p:pic>
        <p:nvPicPr>
          <p:cNvPr id="1027" name="Graphic 1026" descr="Internet with solid fill">
            <a:extLst>
              <a:ext uri="{FF2B5EF4-FFF2-40B4-BE49-F238E27FC236}">
                <a16:creationId xmlns:a16="http://schemas.microsoft.com/office/drawing/2014/main" id="{4A57F83A-3B90-4C70-BA7F-5921EE5EB7E5}"/>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49257" y="8945202"/>
            <a:ext cx="396240" cy="396240"/>
          </a:xfrm>
          <a:prstGeom prst="rect">
            <a:avLst/>
          </a:prstGeom>
        </p:spPr>
      </p:pic>
      <p:pic>
        <p:nvPicPr>
          <p:cNvPr id="1030" name="Picture 6" descr="May include: A black and white camera icon with a circle in the center and a small circle in the top right corner.">
            <a:extLst>
              <a:ext uri="{FF2B5EF4-FFF2-40B4-BE49-F238E27FC236}">
                <a16:creationId xmlns:a16="http://schemas.microsoft.com/office/drawing/2014/main" id="{48AE991E-B79D-3805-6DD5-C49EEE61D100}"/>
              </a:ext>
            </a:extLst>
          </p:cNvPr>
          <p:cNvPicPr>
            <a:picLocks noChangeAspect="1" noChangeArrowheads="1"/>
          </p:cNvPicPr>
          <p:nvPr/>
        </p:nvPicPr>
        <p:blipFill rotWithShape="1">
          <a:blip r:embed="rId10">
            <a:extLst>
              <a:ext uri="{28A0092B-C50C-407E-A947-70E740481C1C}">
                <a14:useLocalDpi xmlns:a14="http://schemas.microsoft.com/office/drawing/2010/main" val="0"/>
              </a:ext>
            </a:extLst>
          </a:blip>
          <a:srcRect l="20980" t="13056" r="20628" b="12964"/>
          <a:stretch/>
        </p:blipFill>
        <p:spPr bwMode="auto">
          <a:xfrm>
            <a:off x="4141253" y="8985371"/>
            <a:ext cx="262131" cy="26684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ound Black Facebook Fb Logo Icon Sign | Citypng">
            <a:extLst>
              <a:ext uri="{FF2B5EF4-FFF2-40B4-BE49-F238E27FC236}">
                <a16:creationId xmlns:a16="http://schemas.microsoft.com/office/drawing/2014/main" id="{49328C21-310E-794F-97CD-64EDA1809DD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17919" y="9438027"/>
            <a:ext cx="258917" cy="25891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lack YouTube Logo Abstract Geometric Design Free HD PNG | PNG All">
            <a:extLst>
              <a:ext uri="{FF2B5EF4-FFF2-40B4-BE49-F238E27FC236}">
                <a16:creationId xmlns:a16="http://schemas.microsoft.com/office/drawing/2014/main" id="{0B8E4F5E-B94E-1EBE-113E-2CBD184D577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123842" y="9367774"/>
            <a:ext cx="336728" cy="336728"/>
          </a:xfrm>
          <a:prstGeom prst="rect">
            <a:avLst/>
          </a:prstGeom>
          <a:noFill/>
          <a:extLst>
            <a:ext uri="{909E8E84-426E-40DD-AFC4-6F175D3DCCD1}">
              <a14:hiddenFill xmlns:a14="http://schemas.microsoft.com/office/drawing/2010/main">
                <a:solidFill>
                  <a:srgbClr val="FFFFFF"/>
                </a:solidFill>
              </a14:hiddenFill>
            </a:ext>
          </a:extLst>
        </p:spPr>
      </p:pic>
      <p:sp>
        <p:nvSpPr>
          <p:cNvPr id="1031" name="Rectangle 1030">
            <a:extLst>
              <a:ext uri="{FF2B5EF4-FFF2-40B4-BE49-F238E27FC236}">
                <a16:creationId xmlns:a16="http://schemas.microsoft.com/office/drawing/2014/main" id="{CF4BB9EF-AD97-4E0B-E563-7923952C4640}"/>
              </a:ext>
            </a:extLst>
          </p:cNvPr>
          <p:cNvSpPr/>
          <p:nvPr/>
        </p:nvSpPr>
        <p:spPr>
          <a:xfrm>
            <a:off x="0" y="8584158"/>
            <a:ext cx="6858000" cy="1204972"/>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group of race cars on a race track&#10;&#10;Description automatically generated">
            <a:extLst>
              <a:ext uri="{FF2B5EF4-FFF2-40B4-BE49-F238E27FC236}">
                <a16:creationId xmlns:a16="http://schemas.microsoft.com/office/drawing/2014/main" id="{DE5ABADE-DBB5-1060-A1F9-5C460F340509}"/>
              </a:ext>
            </a:extLst>
          </p:cNvPr>
          <p:cNvPicPr>
            <a:picLocks noChangeAspect="1"/>
          </p:cNvPicPr>
          <p:nvPr/>
        </p:nvPicPr>
        <p:blipFill>
          <a:blip r:embed="rId13">
            <a:extLst>
              <a:ext uri="{28A0092B-C50C-407E-A947-70E740481C1C}">
                <a14:useLocalDpi xmlns:a14="http://schemas.microsoft.com/office/drawing/2010/main" val="0"/>
              </a:ext>
            </a:extLst>
          </a:blip>
          <a:srcRect l="-190" t="30445" r="-126" b="7797"/>
          <a:stretch/>
        </p:blipFill>
        <p:spPr>
          <a:xfrm>
            <a:off x="-21548" y="11087"/>
            <a:ext cx="6882654" cy="2303876"/>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pic>
        <p:nvPicPr>
          <p:cNvPr id="34" name="Picture 33" descr="A black and yellow logo&#10;&#10;Description automatically generated">
            <a:extLst>
              <a:ext uri="{FF2B5EF4-FFF2-40B4-BE49-F238E27FC236}">
                <a16:creationId xmlns:a16="http://schemas.microsoft.com/office/drawing/2014/main" id="{1E386105-5F3C-9C53-2C0A-941131AA290D}"/>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768016" y="5901508"/>
            <a:ext cx="2582728" cy="1454239"/>
          </a:xfrm>
          <a:prstGeom prst="rect">
            <a:avLst/>
          </a:prstGeom>
        </p:spPr>
      </p:pic>
    </p:spTree>
    <p:extLst>
      <p:ext uri="{BB962C8B-B14F-4D97-AF65-F5344CB8AC3E}">
        <p14:creationId xmlns:p14="http://schemas.microsoft.com/office/powerpoint/2010/main" val="138804123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283</Words>
  <Application>Microsoft Office PowerPoint</Application>
  <PresentationFormat>Widescreen</PresentationFormat>
  <Paragraphs>33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Aptos</vt:lpstr>
      <vt:lpstr>Aptos Display</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Maggie Tally</dc:creator>
  <cp:lastModifiedBy>Mike Lawrence</cp:lastModifiedBy>
  <cp:revision>4</cp:revision>
  <dcterms:created xsi:type="dcterms:W3CDTF">2025-01-02T22:27:49Z</dcterms:created>
  <dcterms:modified xsi:type="dcterms:W3CDTF">2025-01-03T21:59:48Z</dcterms:modified>
</cp:coreProperties>
</file>